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59" r:id="rId5"/>
    <p:sldId id="260" r:id="rId6"/>
    <p:sldId id="268" r:id="rId7"/>
  </p:sldIdLst>
  <p:sldSz cx="12192000" cy="6858000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592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41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59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85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539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94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991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264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715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867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24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69DC5-4EBC-4E17-B405-A7E516FBA0EB}" type="datetimeFigureOut">
              <a:rPr lang="ru-RU" smtClean="0"/>
              <a:t>27.05.2021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B9E6A-9BFC-46C1-B577-84DFB7BB38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95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180492"/>
            <a:ext cx="9144000" cy="1573823"/>
          </a:xfrm>
        </p:spPr>
        <p:txBody>
          <a:bodyPr/>
          <a:lstStyle/>
          <a:p>
            <a:r>
              <a:rPr lang="uk-UA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Звіт керівництва</a:t>
            </a:r>
            <a:endParaRPr lang="ru-RU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97977" y="4536831"/>
            <a:ext cx="9270023" cy="1160584"/>
          </a:xfrm>
        </p:spPr>
        <p:txBody>
          <a:bodyPr/>
          <a:lstStyle/>
          <a:p>
            <a:r>
              <a:rPr lang="uk-UA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2020 рік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173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8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Організаційна </a:t>
            </a:r>
            <a:r>
              <a:rPr lang="ru-RU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структура та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опис</a:t>
            </a:r>
            <a:r>
              <a:rPr lang="ru-RU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діяльності</a:t>
            </a:r>
            <a:r>
              <a:rPr lang="ru-RU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підприємства</a:t>
            </a:r>
            <a:r>
              <a:rPr lang="ru-RU" sz="2000" b="1" dirty="0">
                <a:solidFill>
                  <a:srgbClr val="0070C0"/>
                </a:solidFill>
              </a:rPr>
              <a:t/>
            </a:r>
            <a:br>
              <a:rPr lang="ru-RU" sz="2000" b="1" dirty="0">
                <a:solidFill>
                  <a:srgbClr val="0070C0"/>
                </a:solidFill>
              </a:rPr>
            </a:b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984069"/>
            <a:ext cx="10515600" cy="519289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</a:t>
            </a:r>
            <a:r>
              <a:rPr lang="ru-RU" sz="2200" b="1" dirty="0"/>
              <a:t>ТОВ » МАРГАНЕЦЬКА ПТАХОФАБРИКА» </a:t>
            </a:r>
            <a:r>
              <a:rPr lang="ru-RU" sz="2200" dirty="0" err="1"/>
              <a:t>пропонує</a:t>
            </a:r>
            <a:r>
              <a:rPr lang="ru-RU" sz="2200" dirty="0"/>
              <a:t> яйце 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    </a:t>
            </a:r>
            <a:r>
              <a:rPr lang="ru-RU" sz="2200" dirty="0" err="1" smtClean="0"/>
              <a:t>власного</a:t>
            </a:r>
            <a:r>
              <a:rPr lang="ru-RU" sz="2200" dirty="0" smtClean="0"/>
              <a:t> </a:t>
            </a:r>
            <a:r>
              <a:rPr lang="ru-RU" sz="2200" dirty="0" err="1"/>
              <a:t>виробницва</a:t>
            </a:r>
            <a:r>
              <a:rPr lang="ru-RU" sz="2200" dirty="0"/>
              <a:t> </a:t>
            </a:r>
            <a:r>
              <a:rPr lang="ru-RU" sz="2200" dirty="0" err="1"/>
              <a:t>кросів</a:t>
            </a:r>
            <a:r>
              <a:rPr lang="ru-RU" sz="2200" dirty="0"/>
              <a:t> </a:t>
            </a:r>
            <a:r>
              <a:rPr lang="ru-RU" sz="2200" dirty="0" err="1"/>
              <a:t>Декалб</a:t>
            </a:r>
            <a:r>
              <a:rPr lang="ru-RU" sz="2200" dirty="0"/>
              <a:t> Уайт та Ломан </a:t>
            </a:r>
            <a:r>
              <a:rPr lang="ru-RU" sz="2200" dirty="0" err="1"/>
              <a:t>Уай</a:t>
            </a:r>
            <a:r>
              <a:rPr lang="ru-RU" sz="2200" dirty="0"/>
              <a:t> </a:t>
            </a:r>
            <a:r>
              <a:rPr lang="ru-RU" sz="2200" dirty="0" err="1"/>
              <a:t>від</a:t>
            </a:r>
            <a:r>
              <a:rPr lang="ru-RU" sz="2200" dirty="0"/>
              <a:t> </a:t>
            </a:r>
            <a:r>
              <a:rPr lang="ru-RU" sz="2200" dirty="0" err="1"/>
              <a:t>імпортованих</a:t>
            </a:r>
            <a:r>
              <a:rPr lang="ru-RU" sz="2200" dirty="0"/>
              <a:t> 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/>
              <a:t> </a:t>
            </a:r>
            <a:r>
              <a:rPr lang="en-US" sz="2200" dirty="0" smtClean="0"/>
              <a:t>   </a:t>
            </a:r>
            <a:r>
              <a:rPr lang="ru-RU" sz="2200" dirty="0" err="1" smtClean="0"/>
              <a:t>високоякісних</a:t>
            </a:r>
            <a:r>
              <a:rPr lang="ru-RU" sz="2200" dirty="0" smtClean="0"/>
              <a:t> </a:t>
            </a:r>
            <a:r>
              <a:rPr lang="ru-RU" sz="2200" dirty="0" err="1"/>
              <a:t>батьків</a:t>
            </a:r>
            <a:r>
              <a:rPr lang="ru-RU" sz="2200" dirty="0"/>
              <a:t> </a:t>
            </a:r>
            <a:r>
              <a:rPr lang="ru-RU" sz="2200" dirty="0" err="1"/>
              <a:t>компанії</a:t>
            </a:r>
            <a:r>
              <a:rPr lang="ru-RU" sz="2200" dirty="0"/>
              <a:t> «</a:t>
            </a:r>
            <a:r>
              <a:rPr lang="ru-RU" sz="2200" dirty="0" err="1"/>
              <a:t>Хендрікс</a:t>
            </a:r>
            <a:r>
              <a:rPr lang="ru-RU" sz="2200" dirty="0"/>
              <a:t> </a:t>
            </a:r>
            <a:r>
              <a:rPr lang="ru-RU" sz="2200" dirty="0" err="1"/>
              <a:t>генетікс</a:t>
            </a:r>
            <a:r>
              <a:rPr lang="ru-RU" sz="2200" dirty="0"/>
              <a:t>»</a:t>
            </a:r>
          </a:p>
          <a:p>
            <a:r>
              <a:rPr lang="ru-RU" sz="2200" dirty="0" err="1"/>
              <a:t>вирощування</a:t>
            </a:r>
            <a:r>
              <a:rPr lang="ru-RU" sz="2200" dirty="0"/>
              <a:t> </a:t>
            </a:r>
            <a:r>
              <a:rPr lang="ru-RU" sz="2200" dirty="0" err="1"/>
              <a:t>зернових</a:t>
            </a:r>
            <a:r>
              <a:rPr lang="ru-RU" sz="2200" dirty="0"/>
              <a:t> культур, </a:t>
            </a:r>
            <a:r>
              <a:rPr lang="ru-RU" sz="2200" dirty="0" err="1"/>
              <a:t>бобових</a:t>
            </a:r>
            <a:r>
              <a:rPr lang="ru-RU" sz="2200" dirty="0"/>
              <a:t> культур і </a:t>
            </a:r>
            <a:r>
              <a:rPr lang="ru-RU" sz="2200" dirty="0" err="1"/>
              <a:t>насіння</a:t>
            </a:r>
            <a:r>
              <a:rPr lang="ru-RU" sz="2200" dirty="0"/>
              <a:t> </a:t>
            </a:r>
            <a:r>
              <a:rPr lang="ru-RU" sz="2200" dirty="0" err="1"/>
              <a:t>олійних</a:t>
            </a:r>
            <a:r>
              <a:rPr lang="ru-RU" sz="2200" dirty="0"/>
              <a:t> культур;</a:t>
            </a:r>
          </a:p>
          <a:p>
            <a:r>
              <a:rPr lang="ru-RU" sz="2200" dirty="0" err="1"/>
              <a:t>розведення</a:t>
            </a:r>
            <a:r>
              <a:rPr lang="ru-RU" sz="2200" dirty="0"/>
              <a:t> </a:t>
            </a:r>
            <a:r>
              <a:rPr lang="ru-RU" sz="2200" dirty="0" err="1"/>
              <a:t>свійської</a:t>
            </a:r>
            <a:r>
              <a:rPr lang="ru-RU" sz="2200" dirty="0"/>
              <a:t> </a:t>
            </a:r>
            <a:r>
              <a:rPr lang="ru-RU" sz="2200" dirty="0" err="1"/>
              <a:t>птиці</a:t>
            </a:r>
            <a:r>
              <a:rPr lang="ru-RU" sz="2200" dirty="0"/>
              <a:t> (</a:t>
            </a:r>
            <a:r>
              <a:rPr lang="ru-RU" sz="2200" dirty="0" err="1"/>
              <a:t>основний</a:t>
            </a:r>
            <a:r>
              <a:rPr lang="ru-RU" sz="2200" dirty="0"/>
              <a:t>);</a:t>
            </a:r>
          </a:p>
          <a:p>
            <a:r>
              <a:rPr lang="ru-RU" sz="2200" dirty="0" err="1"/>
              <a:t>виробництво</a:t>
            </a:r>
            <a:r>
              <a:rPr lang="ru-RU" sz="2200" dirty="0"/>
              <a:t> </a:t>
            </a:r>
            <a:r>
              <a:rPr lang="ru-RU" sz="2200" dirty="0" err="1"/>
              <a:t>м’яса</a:t>
            </a:r>
            <a:r>
              <a:rPr lang="ru-RU" sz="2200" dirty="0"/>
              <a:t> </a:t>
            </a:r>
            <a:r>
              <a:rPr lang="ru-RU" sz="2200" dirty="0" err="1"/>
              <a:t>свійської</a:t>
            </a:r>
            <a:r>
              <a:rPr lang="ru-RU" sz="2200" dirty="0"/>
              <a:t> </a:t>
            </a:r>
            <a:r>
              <a:rPr lang="ru-RU" sz="2200" dirty="0" err="1"/>
              <a:t>птиці</a:t>
            </a:r>
            <a:r>
              <a:rPr lang="ru-RU" sz="2200" dirty="0"/>
              <a:t>;</a:t>
            </a:r>
          </a:p>
          <a:p>
            <a:r>
              <a:rPr lang="ru-RU" sz="2200" dirty="0" err="1"/>
              <a:t>виробництво</a:t>
            </a:r>
            <a:r>
              <a:rPr lang="ru-RU" sz="2200" dirty="0"/>
              <a:t> </a:t>
            </a:r>
            <a:r>
              <a:rPr lang="ru-RU" sz="2200" dirty="0" err="1"/>
              <a:t>готових</a:t>
            </a:r>
            <a:r>
              <a:rPr lang="ru-RU" sz="2200" dirty="0"/>
              <a:t> </a:t>
            </a:r>
            <a:r>
              <a:rPr lang="ru-RU" sz="2200" dirty="0" err="1"/>
              <a:t>кормів</a:t>
            </a:r>
            <a:r>
              <a:rPr lang="ru-RU" sz="2200" dirty="0"/>
              <a:t> для </a:t>
            </a:r>
            <a:r>
              <a:rPr lang="ru-RU" sz="2200" dirty="0" err="1"/>
              <a:t>тварин</a:t>
            </a:r>
            <a:r>
              <a:rPr lang="ru-RU" sz="2200" dirty="0"/>
              <a:t>, </a:t>
            </a:r>
            <a:r>
              <a:rPr lang="ru-RU" sz="2200" dirty="0" err="1"/>
              <a:t>що</a:t>
            </a:r>
            <a:r>
              <a:rPr lang="ru-RU" sz="2200" dirty="0"/>
              <a:t> </a:t>
            </a:r>
            <a:r>
              <a:rPr lang="ru-RU" sz="2200" dirty="0" err="1"/>
              <a:t>утримуються</a:t>
            </a:r>
            <a:r>
              <a:rPr lang="ru-RU" sz="2200" dirty="0"/>
              <a:t> на фермах;</a:t>
            </a:r>
          </a:p>
          <a:p>
            <a:r>
              <a:rPr lang="ru-RU" sz="2200" dirty="0" err="1"/>
              <a:t>оптова</a:t>
            </a:r>
            <a:r>
              <a:rPr lang="ru-RU" sz="2200" dirty="0"/>
              <a:t> </a:t>
            </a:r>
            <a:r>
              <a:rPr lang="ru-RU" sz="2200" dirty="0" err="1"/>
              <a:t>торгівля</a:t>
            </a:r>
            <a:r>
              <a:rPr lang="ru-RU" sz="2200" dirty="0"/>
              <a:t> зерном, </a:t>
            </a:r>
            <a:r>
              <a:rPr lang="ru-RU" sz="2200" dirty="0" err="1"/>
              <a:t>необробленим</a:t>
            </a:r>
            <a:r>
              <a:rPr lang="ru-RU" sz="2200" dirty="0"/>
              <a:t> тютюном, </a:t>
            </a:r>
            <a:r>
              <a:rPr lang="ru-RU" sz="2200" dirty="0" err="1"/>
              <a:t>насінням</a:t>
            </a:r>
            <a:r>
              <a:rPr lang="ru-RU" sz="2200" dirty="0"/>
              <a:t> і кормами для </a:t>
            </a:r>
            <a:r>
              <a:rPr lang="ru-RU" sz="2200" dirty="0" err="1"/>
              <a:t>тварин</a:t>
            </a:r>
            <a:r>
              <a:rPr lang="ru-RU" sz="2200" dirty="0"/>
              <a:t>.</a:t>
            </a:r>
          </a:p>
          <a:p>
            <a:pPr marL="0" indent="0">
              <a:buNone/>
            </a:pPr>
            <a:endParaRPr lang="ru-RU" sz="2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07" y="1169378"/>
            <a:ext cx="2019300" cy="121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46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8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Організаційна </a:t>
            </a:r>
            <a:r>
              <a:rPr lang="ru-RU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структура та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опис</a:t>
            </a:r>
            <a:r>
              <a:rPr lang="ru-RU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діяльності</a:t>
            </a:r>
            <a:r>
              <a:rPr lang="ru-RU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підприємства</a:t>
            </a:r>
            <a:r>
              <a:rPr lang="ru-RU" sz="2000" b="1" dirty="0">
                <a:solidFill>
                  <a:srgbClr val="0070C0"/>
                </a:solidFill>
              </a:rPr>
              <a:t/>
            </a:r>
            <a:br>
              <a:rPr lang="ru-RU" sz="2000" b="1" dirty="0">
                <a:solidFill>
                  <a:srgbClr val="0070C0"/>
                </a:solidFill>
              </a:rPr>
            </a:br>
            <a:endParaRPr lang="ru-RU" sz="2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984069"/>
            <a:ext cx="10515600" cy="51928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                </a:t>
            </a:r>
            <a:r>
              <a:rPr lang="ru-RU" dirty="0" err="1" smtClean="0"/>
              <a:t>Перелік</a:t>
            </a:r>
            <a:r>
              <a:rPr lang="ru-RU" dirty="0" smtClean="0"/>
              <a:t> </a:t>
            </a:r>
            <a:r>
              <a:rPr lang="ru-RU" dirty="0" err="1"/>
              <a:t>засновників</a:t>
            </a:r>
            <a:r>
              <a:rPr lang="ru-RU" dirty="0"/>
              <a:t> </a:t>
            </a:r>
            <a:r>
              <a:rPr lang="ru-RU" dirty="0" err="1"/>
              <a:t>юридичної</a:t>
            </a:r>
            <a:r>
              <a:rPr lang="ru-RU" dirty="0"/>
              <a:t> </a:t>
            </a:r>
            <a:r>
              <a:rPr lang="ru-RU" dirty="0" smtClean="0"/>
              <a:t>особи:</a:t>
            </a:r>
          </a:p>
          <a:p>
            <a:pPr marL="0" indent="0">
              <a:buNone/>
            </a:pPr>
            <a:endParaRPr lang="ru-RU" dirty="0"/>
          </a:p>
          <a:p>
            <a:pPr marL="1371600" lvl="3" indent="0">
              <a:buNone/>
            </a:pPr>
            <a:r>
              <a:rPr lang="uk-UA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ЖИХАРЄВ</a:t>
            </a:r>
            <a:r>
              <a:rPr lang="ru-RU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 МИХАЙЛО ВАСИЛЬОВИЧ</a:t>
            </a:r>
            <a:endParaRPr lang="ru-RU" b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ru-RU" dirty="0"/>
              <a:t>Адреса </a:t>
            </a:r>
            <a:r>
              <a:rPr lang="ru-RU" dirty="0" err="1"/>
              <a:t>засновника</a:t>
            </a:r>
            <a:r>
              <a:rPr lang="ru-RU" dirty="0"/>
              <a:t>: </a:t>
            </a:r>
            <a:r>
              <a:rPr lang="ru-RU" dirty="0" smtClean="0"/>
              <a:t>69000, </a:t>
            </a:r>
            <a:r>
              <a:rPr lang="ru-RU" dirty="0" err="1"/>
              <a:t>Запорізька</a:t>
            </a:r>
            <a:r>
              <a:rPr lang="ru-RU" dirty="0"/>
              <a:t> обл., </a:t>
            </a:r>
            <a:r>
              <a:rPr lang="ru-RU" dirty="0" err="1"/>
              <a:t>Місто</a:t>
            </a:r>
            <a:r>
              <a:rPr lang="ru-RU" dirty="0"/>
              <a:t> </a:t>
            </a:r>
            <a:r>
              <a:rPr lang="ru-RU" dirty="0" err="1"/>
              <a:t>Запоріжжя</a:t>
            </a:r>
            <a:r>
              <a:rPr lang="ru-RU" dirty="0"/>
              <a:t>, </a:t>
            </a:r>
            <a:r>
              <a:rPr lang="ru-RU" dirty="0" smtClean="0"/>
              <a:t> бульвар Шевченко, </a:t>
            </a:r>
            <a:r>
              <a:rPr lang="ru-RU" dirty="0" err="1" smtClean="0"/>
              <a:t>будинок</a:t>
            </a:r>
            <a:r>
              <a:rPr lang="ru-RU" dirty="0" smtClean="0"/>
              <a:t> 10а, квартира14</a:t>
            </a:r>
            <a:endParaRPr lang="ru-RU" dirty="0"/>
          </a:p>
          <a:p>
            <a:pPr marL="1371600" lvl="3" indent="0">
              <a:buNone/>
            </a:pPr>
            <a:endParaRPr lang="ru-RU" dirty="0"/>
          </a:p>
          <a:p>
            <a:pPr marL="1371600" lvl="3" indent="0">
              <a:buNone/>
            </a:pP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внеску</a:t>
            </a:r>
            <a:r>
              <a:rPr lang="ru-RU" dirty="0"/>
              <a:t> до статутного фонду: </a:t>
            </a:r>
            <a:r>
              <a:rPr lang="ru-RU" dirty="0" smtClean="0"/>
              <a:t>18 671,00 </a:t>
            </a:r>
            <a:r>
              <a:rPr lang="ru-RU" dirty="0" err="1"/>
              <a:t>грн</a:t>
            </a:r>
            <a:endParaRPr lang="ru-RU" dirty="0"/>
          </a:p>
          <a:p>
            <a:pPr marL="1371600" lvl="3" indent="0">
              <a:buNone/>
            </a:pPr>
            <a:endParaRPr lang="ru-RU" dirty="0"/>
          </a:p>
          <a:p>
            <a:pPr marL="1371600" lvl="3" indent="0">
              <a:buNone/>
            </a:pPr>
            <a:r>
              <a:rPr lang="ru-RU" dirty="0" err="1"/>
              <a:t>Частка</a:t>
            </a:r>
            <a:r>
              <a:rPr lang="ru-RU" dirty="0"/>
              <a:t> (%): </a:t>
            </a:r>
            <a:r>
              <a:rPr lang="ru-RU" dirty="0" smtClean="0"/>
              <a:t>0,43926%</a:t>
            </a:r>
            <a:endParaRPr lang="ru-RU" dirty="0"/>
          </a:p>
          <a:p>
            <a:pPr marL="1371600" lvl="3" indent="0">
              <a:buNone/>
            </a:pPr>
            <a:endParaRPr lang="ru-RU" dirty="0"/>
          </a:p>
          <a:p>
            <a:pPr marL="1371600" lvl="3" indent="0">
              <a:buNone/>
            </a:pPr>
            <a:r>
              <a:rPr lang="ru-RU" dirty="0"/>
              <a:t> </a:t>
            </a:r>
            <a:r>
              <a:rPr lang="ru-RU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КОМПАНІЯ </a:t>
            </a:r>
            <a:r>
              <a:rPr lang="ru-RU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АМАРІНГО ЛТД</a:t>
            </a:r>
            <a:endParaRPr lang="ru-RU" b="1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marL="1371600" lvl="3" indent="0">
              <a:buNone/>
            </a:pPr>
            <a:r>
              <a:rPr lang="ru-RU" dirty="0"/>
              <a:t>Адреса </a:t>
            </a:r>
            <a:r>
              <a:rPr lang="ru-RU" dirty="0" err="1"/>
              <a:t>засновника</a:t>
            </a:r>
            <a:r>
              <a:rPr lang="ru-RU" dirty="0"/>
              <a:t>:, </a:t>
            </a:r>
            <a:r>
              <a:rPr lang="ru-RU" dirty="0" err="1" smtClean="0"/>
              <a:t>Вулиця</a:t>
            </a:r>
            <a:r>
              <a:rPr lang="ru-RU" dirty="0" smtClean="0"/>
              <a:t> Арх. Кіпріану,6 , </a:t>
            </a:r>
            <a:r>
              <a:rPr lang="ru-RU" dirty="0" err="1" smtClean="0"/>
              <a:t>Агіоі</a:t>
            </a:r>
            <a:r>
              <a:rPr lang="ru-RU" dirty="0" smtClean="0"/>
              <a:t> </a:t>
            </a:r>
            <a:r>
              <a:rPr lang="ru-RU" dirty="0" err="1" smtClean="0"/>
              <a:t>Трімітіас</a:t>
            </a:r>
            <a:r>
              <a:rPr lang="ru-RU" dirty="0" smtClean="0"/>
              <a:t>, </a:t>
            </a:r>
            <a:r>
              <a:rPr lang="ru-RU" dirty="0"/>
              <a:t>НІКОСІЯ, КІПР</a:t>
            </a:r>
          </a:p>
          <a:p>
            <a:pPr marL="1371600" lvl="3" indent="0">
              <a:buNone/>
            </a:pPr>
            <a:endParaRPr lang="ru-RU" dirty="0"/>
          </a:p>
          <a:p>
            <a:pPr marL="1371600" lvl="3" indent="0">
              <a:buNone/>
            </a:pPr>
            <a:r>
              <a:rPr lang="ru-RU" dirty="0" err="1"/>
              <a:t>Розмір</a:t>
            </a:r>
            <a:r>
              <a:rPr lang="ru-RU" dirty="0"/>
              <a:t> </a:t>
            </a:r>
            <a:r>
              <a:rPr lang="ru-RU" dirty="0" err="1"/>
              <a:t>внеску</a:t>
            </a:r>
            <a:r>
              <a:rPr lang="ru-RU" dirty="0"/>
              <a:t> до статутного фонду: </a:t>
            </a:r>
            <a:r>
              <a:rPr lang="ru-RU" dirty="0" smtClean="0"/>
              <a:t>4 231 894,00грн</a:t>
            </a:r>
            <a:endParaRPr lang="ru-RU" dirty="0"/>
          </a:p>
          <a:p>
            <a:pPr marL="1371600" lvl="3" indent="0">
              <a:buNone/>
            </a:pPr>
            <a:endParaRPr lang="ru-RU" dirty="0"/>
          </a:p>
          <a:p>
            <a:pPr marL="1371600" lvl="3" indent="0">
              <a:buNone/>
            </a:pPr>
            <a:r>
              <a:rPr lang="ru-RU" dirty="0" err="1"/>
              <a:t>Частка</a:t>
            </a:r>
            <a:r>
              <a:rPr lang="ru-RU" dirty="0"/>
              <a:t> (%): </a:t>
            </a:r>
            <a:r>
              <a:rPr lang="ru-RU" dirty="0" smtClean="0"/>
              <a:t>99,56074%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232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85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Результати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діяльності</a:t>
            </a:r>
            <a:endParaRPr lang="ru-RU" sz="20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984069"/>
            <a:ext cx="10515600" cy="5192894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uk-UA" dirty="0" smtClean="0"/>
              <a:t>Прибуток за 2020 рік</a:t>
            </a:r>
          </a:p>
          <a:p>
            <a:endParaRPr lang="uk-UA" dirty="0" smtClean="0"/>
          </a:p>
          <a:p>
            <a:endParaRPr lang="uk-UA" dirty="0" smtClean="0"/>
          </a:p>
          <a:p>
            <a:pPr lvl="3"/>
            <a:endParaRPr lang="en-US" sz="2800" dirty="0" smtClean="0"/>
          </a:p>
          <a:p>
            <a:pPr lvl="3"/>
            <a:r>
              <a:rPr lang="uk-UA" sz="2800" dirty="0" smtClean="0"/>
              <a:t>Накопичений </a:t>
            </a:r>
            <a:r>
              <a:rPr lang="uk-UA" sz="2800" dirty="0"/>
              <a:t>прибуток станом на </a:t>
            </a:r>
            <a:r>
              <a:rPr lang="uk-UA" sz="2800" dirty="0" smtClean="0"/>
              <a:t>31.12.2020</a:t>
            </a:r>
          </a:p>
          <a:p>
            <a:pPr lvl="3"/>
            <a:endParaRPr lang="uk-UA" sz="2800" dirty="0"/>
          </a:p>
          <a:p>
            <a:pPr lvl="3"/>
            <a:endParaRPr lang="uk-UA" sz="2800" dirty="0" smtClean="0"/>
          </a:p>
          <a:p>
            <a:pPr lvl="3"/>
            <a:endParaRPr lang="uk-UA" sz="2800" dirty="0"/>
          </a:p>
          <a:p>
            <a:endParaRPr lang="ru-RU" dirty="0"/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528289" y="2002469"/>
            <a:ext cx="2473234" cy="10189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36 464 тис. грн.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370778" y="4428643"/>
            <a:ext cx="2420983" cy="1097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233 320 тис. грн.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729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185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Ліквідність </a:t>
            </a:r>
            <a:r>
              <a:rPr lang="ru-RU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та </a:t>
            </a:r>
            <a:r>
              <a:rPr lang="ru-RU" sz="2000" b="1" dirty="0" err="1">
                <a:solidFill>
                  <a:srgbClr val="0070C0"/>
                </a:solidFill>
                <a:latin typeface="Arial Black" panose="020B0A04020102020204" pitchFamily="34" charset="0"/>
              </a:rPr>
              <a:t>зобов'язання</a:t>
            </a:r>
            <a:endParaRPr lang="ru-RU" sz="20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984069"/>
            <a:ext cx="10515600" cy="5192894"/>
          </a:xfrm>
        </p:spPr>
        <p:txBody>
          <a:bodyPr/>
          <a:lstStyle/>
          <a:p>
            <a:r>
              <a:rPr lang="uk-UA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Поточні активи</a:t>
            </a:r>
          </a:p>
          <a:p>
            <a:endParaRPr lang="uk-UA" dirty="0"/>
          </a:p>
          <a:p>
            <a:endParaRPr lang="uk-UA" dirty="0" smtClean="0"/>
          </a:p>
          <a:p>
            <a:endParaRPr lang="uk-UA" dirty="0"/>
          </a:p>
          <a:p>
            <a:endParaRPr lang="uk-UA" dirty="0" smtClean="0"/>
          </a:p>
          <a:p>
            <a:r>
              <a:rPr lang="uk-UA" dirty="0">
                <a:solidFill>
                  <a:srgbClr val="FFC000"/>
                </a:solidFill>
                <a:latin typeface="Arial Black" panose="020B0A04020102020204" pitchFamily="34" charset="0"/>
              </a:rPr>
              <a:t>Поточні зобов’язання</a:t>
            </a:r>
            <a:endParaRPr lang="ru-RU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3936274" y="984069"/>
            <a:ext cx="7027818" cy="2333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 2020 рік зменшились з </a:t>
            </a:r>
            <a:r>
              <a:rPr lang="uk-UA" dirty="0" smtClean="0"/>
              <a:t>308,315 </a:t>
            </a:r>
            <a:r>
              <a:rPr lang="uk-UA" dirty="0" smtClean="0"/>
              <a:t>млн. грн. до </a:t>
            </a:r>
            <a:r>
              <a:rPr lang="uk-UA" dirty="0" smtClean="0"/>
              <a:t>196,364 </a:t>
            </a:r>
            <a:r>
              <a:rPr lang="uk-UA" dirty="0" err="1" smtClean="0"/>
              <a:t>млн.грн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1602377" y="3831771"/>
            <a:ext cx="7994469" cy="23251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 2020 рік зменшились з </a:t>
            </a:r>
            <a:r>
              <a:rPr lang="uk-UA" dirty="0" smtClean="0"/>
              <a:t>205</a:t>
            </a:r>
            <a:r>
              <a:rPr lang="uk-UA" dirty="0"/>
              <a:t> </a:t>
            </a:r>
            <a:r>
              <a:rPr lang="uk-UA" dirty="0" smtClean="0"/>
              <a:t>478</a:t>
            </a:r>
            <a:r>
              <a:rPr lang="uk-UA" dirty="0" smtClean="0"/>
              <a:t> </a:t>
            </a:r>
            <a:r>
              <a:rPr lang="uk-UA" dirty="0" err="1" smtClean="0"/>
              <a:t>тис.грн</a:t>
            </a:r>
            <a:r>
              <a:rPr lang="uk-UA" dirty="0" smtClean="0"/>
              <a:t>. до </a:t>
            </a:r>
            <a:r>
              <a:rPr lang="uk-UA" dirty="0" smtClean="0"/>
              <a:t>53</a:t>
            </a:r>
            <a:r>
              <a:rPr lang="uk-UA" dirty="0"/>
              <a:t> </a:t>
            </a:r>
            <a:r>
              <a:rPr lang="uk-UA" dirty="0" smtClean="0"/>
              <a:t>492</a:t>
            </a:r>
            <a:r>
              <a:rPr lang="uk-UA" dirty="0" smtClean="0"/>
              <a:t> </a:t>
            </a:r>
            <a:r>
              <a:rPr lang="uk-UA" dirty="0" err="1" smtClean="0"/>
              <a:t>тис.грн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0770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3383"/>
          </a:xfrm>
        </p:spPr>
        <p:txBody>
          <a:bodyPr>
            <a:normAutofit/>
          </a:bodyPr>
          <a:lstStyle/>
          <a:p>
            <a:pPr algn="ctr"/>
            <a:r>
              <a:rPr lang="uk-UA" sz="2000" b="1" dirty="0">
                <a:solidFill>
                  <a:srgbClr val="0070C0"/>
                </a:solidFill>
                <a:latin typeface="Arial Black" panose="020B0A04020102020204" pitchFamily="34" charset="0"/>
              </a:rPr>
              <a:t>Соціальні аспекти та кадрова політика</a:t>
            </a:r>
            <a:endParaRPr lang="ru-RU" sz="20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65031"/>
            <a:ext cx="10515600" cy="46119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uk-UA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endParaRPr lang="uk-UA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Середня </a:t>
            </a:r>
            <a:r>
              <a:rPr lang="uk-UA" dirty="0">
                <a:solidFill>
                  <a:schemeClr val="accent1"/>
                </a:solidFill>
              </a:rPr>
              <a:t>чисельність працівників за </a:t>
            </a:r>
            <a:r>
              <a:rPr lang="uk-UA" dirty="0" smtClean="0">
                <a:solidFill>
                  <a:schemeClr val="accent1"/>
                </a:solidFill>
              </a:rPr>
              <a:t>2020 </a:t>
            </a:r>
            <a:r>
              <a:rPr lang="uk-UA" dirty="0">
                <a:solidFill>
                  <a:schemeClr val="accent1"/>
                </a:solidFill>
              </a:rPr>
              <a:t>рік </a:t>
            </a:r>
            <a:r>
              <a:rPr lang="uk-UA">
                <a:solidFill>
                  <a:schemeClr val="accent1"/>
                </a:solidFill>
              </a:rPr>
              <a:t>– </a:t>
            </a:r>
            <a:r>
              <a:rPr lang="uk-UA" smtClean="0">
                <a:solidFill>
                  <a:schemeClr val="accent1"/>
                </a:solidFill>
              </a:rPr>
              <a:t>157 </a:t>
            </a:r>
            <a:r>
              <a:rPr lang="uk-UA" dirty="0">
                <a:solidFill>
                  <a:schemeClr val="accent1"/>
                </a:solidFill>
              </a:rPr>
              <a:t>осіб, в </a:t>
            </a:r>
            <a:r>
              <a:rPr lang="uk-UA" dirty="0" err="1">
                <a:solidFill>
                  <a:schemeClr val="accent1"/>
                </a:solidFill>
              </a:rPr>
              <a:t>т.ч</a:t>
            </a:r>
            <a:r>
              <a:rPr lang="uk-UA" dirty="0">
                <a:solidFill>
                  <a:schemeClr val="accent1"/>
                </a:solidFill>
              </a:rPr>
              <a:t>. </a:t>
            </a:r>
            <a:r>
              <a:rPr lang="uk-UA" dirty="0" smtClean="0">
                <a:solidFill>
                  <a:schemeClr val="accent1"/>
                </a:solidFill>
              </a:rPr>
              <a:t>66 </a:t>
            </a:r>
            <a:r>
              <a:rPr lang="uk-UA" dirty="0">
                <a:solidFill>
                  <a:schemeClr val="accent1"/>
                </a:solidFill>
              </a:rPr>
              <a:t>жінок, </a:t>
            </a:r>
            <a:endParaRPr lang="uk-UA" dirty="0" smtClean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uk-UA" dirty="0" smtClean="0">
                <a:solidFill>
                  <a:schemeClr val="accent1"/>
                </a:solidFill>
              </a:rPr>
              <a:t>5 </a:t>
            </a:r>
            <a:r>
              <a:rPr lang="uk-UA" dirty="0">
                <a:solidFill>
                  <a:schemeClr val="accent1"/>
                </a:solidFill>
              </a:rPr>
              <a:t>жінок займають керівні посади на підприємстві.</a:t>
            </a:r>
          </a:p>
          <a:p>
            <a:pPr algn="ctr"/>
            <a:endParaRPr lang="uk-UA" dirty="0">
              <a:solidFill>
                <a:schemeClr val="accent1"/>
              </a:solidFill>
            </a:endParaRPr>
          </a:p>
          <a:p>
            <a:pPr algn="ctr"/>
            <a:endParaRPr lang="uk-UA" dirty="0">
              <a:solidFill>
                <a:schemeClr val="accent1"/>
              </a:solidFill>
            </a:endParaRPr>
          </a:p>
          <a:p>
            <a:pPr marL="0" indent="0" algn="ctr">
              <a:buNone/>
            </a:pPr>
            <a:r>
              <a:rPr lang="uk-UA" dirty="0">
                <a:solidFill>
                  <a:schemeClr val="accent1"/>
                </a:solidFill>
              </a:rPr>
              <a:t>Нашими працівниками відпрацьовано за </a:t>
            </a:r>
            <a:r>
              <a:rPr lang="uk-UA" dirty="0" smtClean="0">
                <a:solidFill>
                  <a:schemeClr val="accent1"/>
                </a:solidFill>
              </a:rPr>
              <a:t>2020 рік – 275 218 </a:t>
            </a:r>
            <a:r>
              <a:rPr lang="uk-UA" dirty="0">
                <a:solidFill>
                  <a:schemeClr val="accent1"/>
                </a:solidFill>
              </a:rPr>
              <a:t>робочих годин.</a:t>
            </a:r>
          </a:p>
          <a:p>
            <a:endParaRPr lang="uk-UA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chemeClr val="accent1"/>
                </a:solidFill>
              </a:rPr>
              <a:t>        </a:t>
            </a:r>
          </a:p>
          <a:p>
            <a:pPr marL="0" indent="0">
              <a:buNone/>
            </a:pPr>
            <a:r>
              <a:rPr lang="uk-UA" dirty="0">
                <a:solidFill>
                  <a:schemeClr val="accent1"/>
                </a:solidFill>
              </a:rPr>
              <a:t>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8139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263</Words>
  <Application>Microsoft Office PowerPoint</Application>
  <PresentationFormat>Широкоэкранный</PresentationFormat>
  <Paragraphs>61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Тема Office</vt:lpstr>
      <vt:lpstr>Звіт керівництва</vt:lpstr>
      <vt:lpstr>Організаційна структура та опис діяльності підприємства </vt:lpstr>
      <vt:lpstr>Організаційна структура та опис діяльності підприємства </vt:lpstr>
      <vt:lpstr>Результати діяльності</vt:lpstr>
      <vt:lpstr>Ліквідність та зобов'язання</vt:lpstr>
      <vt:lpstr>Соціальні аспекти та кадрова політика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керівництва</dc:title>
  <dc:creator>Подгорич Лариса Вікторівна</dc:creator>
  <cp:lastModifiedBy>Гриценко Наталия Леонидовна</cp:lastModifiedBy>
  <cp:revision>24</cp:revision>
  <cp:lastPrinted>2020-08-25T12:46:22Z</cp:lastPrinted>
  <dcterms:created xsi:type="dcterms:W3CDTF">2020-08-21T11:50:35Z</dcterms:created>
  <dcterms:modified xsi:type="dcterms:W3CDTF">2021-05-27T09:16:07Z</dcterms:modified>
</cp:coreProperties>
</file>